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63" r:id="rId3"/>
    <p:sldId id="262" r:id="rId4"/>
    <p:sldId id="261" r:id="rId5"/>
    <p:sldId id="281" r:id="rId6"/>
    <p:sldId id="283" r:id="rId7"/>
    <p:sldId id="284" r:id="rId8"/>
    <p:sldId id="285" r:id="rId9"/>
    <p:sldId id="288" r:id="rId10"/>
    <p:sldId id="266" r:id="rId11"/>
    <p:sldId id="267" r:id="rId12"/>
    <p:sldId id="268" r:id="rId13"/>
    <p:sldId id="289" r:id="rId14"/>
    <p:sldId id="269" r:id="rId15"/>
    <p:sldId id="264" r:id="rId16"/>
    <p:sldId id="265" r:id="rId17"/>
    <p:sldId id="275" r:id="rId18"/>
    <p:sldId id="270" r:id="rId19"/>
    <p:sldId id="271" r:id="rId20"/>
    <p:sldId id="272" r:id="rId21"/>
    <p:sldId id="273" r:id="rId22"/>
    <p:sldId id="274" r:id="rId23"/>
    <p:sldId id="277" r:id="rId24"/>
    <p:sldId id="278" r:id="rId25"/>
    <p:sldId id="279" r:id="rId26"/>
    <p:sldId id="280" r:id="rId27"/>
    <p:sldId id="287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429" autoAdjust="0"/>
  </p:normalViewPr>
  <p:slideViewPr>
    <p:cSldViewPr>
      <p:cViewPr varScale="1">
        <p:scale>
          <a:sx n="109" d="100"/>
          <a:sy n="109" d="100"/>
        </p:scale>
        <p:origin x="-12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99" d="100"/>
          <a:sy n="99" d="100"/>
        </p:scale>
        <p:origin x="-2382" y="-108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C68C8E-C6ED-4CC3-8A6E-30D6B4DEE4E0}" type="datetimeFigureOut">
              <a:rPr lang="en-US" smtClean="0"/>
              <a:pPr/>
              <a:t>5/30/2011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1B66BB-93A9-46A1-A1DD-07D225ED7A95}" type="slidenum">
              <a:rPr lang="en-CA" smtClean="0"/>
              <a:pPr/>
              <a:t>‹#›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video.google.com/videoplay?docid=-5705559709668742546&amp;q=intro+to+3d+graphics&amp;ei=LxMhSMSpMY6y-wGStNDAAQ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dirty="0" smtClean="0"/>
              <a:t>It’s more efficient for</a:t>
            </a:r>
            <a:r>
              <a:rPr lang="en-US" baseline="0" dirty="0" smtClean="0"/>
              <a:t> the computer to group bits together into groups of 8 (why 8? Was probably just easier to make hardware that supported it when it was decided)</a:t>
            </a:r>
          </a:p>
          <a:p>
            <a:pPr>
              <a:buFontTx/>
              <a:buChar char="-"/>
            </a:pPr>
            <a:r>
              <a:rPr lang="en-US" baseline="0" dirty="0" smtClean="0"/>
              <a:t>Usually:</a:t>
            </a:r>
          </a:p>
          <a:p>
            <a:pPr lvl="1">
              <a:buFontTx/>
              <a:buChar char="-"/>
            </a:pPr>
            <a:r>
              <a:rPr lang="en-US" baseline="0" dirty="0" smtClean="0"/>
              <a:t>1 byte for 1 character</a:t>
            </a:r>
          </a:p>
          <a:p>
            <a:pPr lvl="1">
              <a:buFontTx/>
              <a:buChar char="-"/>
            </a:pPr>
            <a:r>
              <a:rPr lang="en-US" baseline="0" dirty="0" smtClean="0"/>
              <a:t>4 bytes for 1 number</a:t>
            </a:r>
          </a:p>
          <a:p>
            <a:pPr>
              <a:buFontTx/>
              <a:buChar char="-"/>
            </a:pPr>
            <a:r>
              <a:rPr lang="en-US" baseline="0" dirty="0" smtClean="0"/>
              <a:t>Balancing act to decide between:</a:t>
            </a:r>
          </a:p>
          <a:p>
            <a:pPr lvl="1">
              <a:buFontTx/>
              <a:buChar char="-"/>
            </a:pPr>
            <a:r>
              <a:rPr lang="en-US" baseline="0" dirty="0" smtClean="0"/>
              <a:t>Using more bytes for a number (bigger numbers, but fewer of them)</a:t>
            </a:r>
          </a:p>
          <a:p>
            <a:pPr lvl="1">
              <a:buFontTx/>
              <a:buChar char="-"/>
            </a:pPr>
            <a:r>
              <a:rPr lang="en-US" baseline="0" dirty="0" smtClean="0"/>
              <a:t>Using fewer bytes for a number (smaller numbers, but more of them)</a:t>
            </a:r>
          </a:p>
          <a:p>
            <a:pPr lvl="0">
              <a:buFontTx/>
              <a:buChar char="-"/>
            </a:pPr>
            <a:r>
              <a:rPr lang="en-US" baseline="0" dirty="0" smtClean="0"/>
              <a:t>By the way, 10111010 binary = 186 decimal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2</a:t>
            </a:fld>
            <a:endParaRPr lang="en-CA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dirty="0" smtClean="0"/>
              <a:t>CS </a:t>
            </a:r>
            <a:r>
              <a:rPr lang="en-US" dirty="0" smtClean="0"/>
              <a:t>Unplugged Activity</a:t>
            </a:r>
            <a:r>
              <a:rPr lang="en-US" baseline="0" dirty="0" smtClean="0"/>
              <a:t>: </a:t>
            </a:r>
            <a:r>
              <a:rPr lang="en-US" baseline="0" dirty="0" err="1" smtClean="0"/>
              <a:t>Colour</a:t>
            </a:r>
            <a:r>
              <a:rPr lang="en-US" baseline="0" dirty="0" smtClean="0"/>
              <a:t> by Numbers: Image </a:t>
            </a:r>
            <a:r>
              <a:rPr lang="en-US" baseline="0" dirty="0" smtClean="0"/>
              <a:t>Representation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CA" dirty="0" smtClean="0"/>
              <a:t>http://csunplugged.org/image-representation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dirty="0" smtClean="0"/>
              <a:t>Instead of listing every pixel we can just say how many whites or blacks there are in a row (now using regular decimal numbers instead of binary digits)</a:t>
            </a:r>
          </a:p>
          <a:p>
            <a:pPr>
              <a:buFontTx/>
              <a:buChar char="-"/>
            </a:pPr>
            <a:r>
              <a:rPr lang="en-US" baseline="0" dirty="0" smtClean="0"/>
              <a:t>Compare this method to the “describe every pixel” method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12</a:t>
            </a:fld>
            <a:endParaRPr lang="en-CA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dirty="0" smtClean="0"/>
              <a:t>CS Unplugged Activity</a:t>
            </a:r>
            <a:r>
              <a:rPr lang="en-US" baseline="0" dirty="0" smtClean="0"/>
              <a:t>: </a:t>
            </a:r>
            <a:r>
              <a:rPr lang="en-US" baseline="0" dirty="0" err="1" smtClean="0"/>
              <a:t>Colour</a:t>
            </a:r>
            <a:r>
              <a:rPr lang="en-US" baseline="0" dirty="0" smtClean="0"/>
              <a:t> by Numbers: Image Representation</a:t>
            </a:r>
          </a:p>
          <a:p>
            <a:pPr>
              <a:buFontTx/>
              <a:buChar char="-"/>
            </a:pPr>
            <a:r>
              <a:rPr lang="en-US" baseline="0" dirty="0" smtClean="0"/>
              <a:t>Pros:</a:t>
            </a:r>
          </a:p>
          <a:p>
            <a:pPr lvl="1">
              <a:buFontTx/>
              <a:buChar char="-"/>
            </a:pPr>
            <a:r>
              <a:rPr lang="en-US" baseline="0" dirty="0" smtClean="0"/>
              <a:t>Don’t need to write out </a:t>
            </a:r>
            <a:r>
              <a:rPr lang="en-US" baseline="0" dirty="0" smtClean="0"/>
              <a:t>every little pixel</a:t>
            </a:r>
            <a:endParaRPr lang="en-US" baseline="0" dirty="0" smtClean="0"/>
          </a:p>
          <a:p>
            <a:pPr lvl="1">
              <a:buFontTx/>
              <a:buChar char="-"/>
            </a:pPr>
            <a:r>
              <a:rPr lang="en-US" baseline="0" dirty="0" smtClean="0"/>
              <a:t>Usually takes </a:t>
            </a:r>
            <a:r>
              <a:rPr lang="en-US" baseline="0" dirty="0" smtClean="0"/>
              <a:t>less </a:t>
            </a:r>
            <a:r>
              <a:rPr lang="en-US" baseline="0" dirty="0" smtClean="0"/>
              <a:t>space since most images have a lot of repetition</a:t>
            </a:r>
            <a:endParaRPr lang="en-US" baseline="0" dirty="0" smtClean="0"/>
          </a:p>
          <a:p>
            <a:pPr lvl="0">
              <a:buFontTx/>
              <a:buChar char="-"/>
            </a:pPr>
            <a:r>
              <a:rPr lang="en-US" baseline="0" dirty="0" smtClean="0"/>
              <a:t>Cons:</a:t>
            </a:r>
          </a:p>
          <a:p>
            <a:pPr lvl="1">
              <a:buFontTx/>
              <a:buChar char="-"/>
            </a:pPr>
            <a:r>
              <a:rPr lang="en-US" dirty="0" smtClean="0"/>
              <a:t>When transmitting data something might get lost</a:t>
            </a:r>
          </a:p>
          <a:p>
            <a:pPr lvl="2">
              <a:buFontTx/>
              <a:buChar char="-"/>
            </a:pPr>
            <a:r>
              <a:rPr lang="en-US" dirty="0" smtClean="0"/>
              <a:t>Losing one number might affect the image a lot </a:t>
            </a:r>
            <a:r>
              <a:rPr lang="en-US" dirty="0" smtClean="0"/>
              <a:t>more than if</a:t>
            </a:r>
            <a:r>
              <a:rPr lang="en-US" baseline="0" dirty="0" smtClean="0"/>
              <a:t> every pixel is described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14</a:t>
            </a:fld>
            <a:endParaRPr lang="en-CA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baseline="0" dirty="0" smtClean="0"/>
              <a:t>Each </a:t>
            </a:r>
            <a:r>
              <a:rPr lang="en-US" baseline="0" dirty="0" smtClean="0"/>
              <a:t>piece (or </a:t>
            </a:r>
            <a:r>
              <a:rPr lang="en-US" b="1" baseline="0" dirty="0" smtClean="0"/>
              <a:t>pixel</a:t>
            </a:r>
            <a:r>
              <a:rPr lang="en-US" b="0" baseline="0" dirty="0" smtClean="0"/>
              <a:t>)</a:t>
            </a:r>
            <a:r>
              <a:rPr lang="en-US" baseline="0" dirty="0" smtClean="0"/>
              <a:t> </a:t>
            </a:r>
            <a:r>
              <a:rPr lang="en-US" baseline="0" dirty="0" smtClean="0"/>
              <a:t>in the grid might be black or white, so just one bit per </a:t>
            </a:r>
            <a:r>
              <a:rPr lang="en-US" baseline="0" dirty="0" smtClean="0"/>
              <a:t>pixel</a:t>
            </a:r>
            <a:endParaRPr lang="en-US" baseline="0" dirty="0" smtClean="0"/>
          </a:p>
          <a:p>
            <a:pPr lvl="1">
              <a:buFontTx/>
              <a:buChar char="-"/>
            </a:pPr>
            <a:r>
              <a:rPr lang="en-US" baseline="0" dirty="0" smtClean="0"/>
              <a:t>If want more shades of gray, can use a whole byte per </a:t>
            </a:r>
            <a:r>
              <a:rPr lang="en-US" baseline="0" dirty="0" smtClean="0"/>
              <a:t>pixel</a:t>
            </a:r>
            <a:endParaRPr lang="en-US" baseline="0" dirty="0" smtClean="0"/>
          </a:p>
          <a:p>
            <a:pPr lvl="2">
              <a:buFontTx/>
              <a:buChar char="-"/>
            </a:pPr>
            <a:r>
              <a:rPr lang="en-US" baseline="0" dirty="0" smtClean="0"/>
              <a:t>1 byte = 8 bits = numbers up to 255 -&gt; 255 shades of gray</a:t>
            </a:r>
          </a:p>
          <a:p>
            <a:pPr>
              <a:buFontTx/>
              <a:buChar char="-"/>
            </a:pPr>
            <a:r>
              <a:rPr lang="en-US" dirty="0" err="1" smtClean="0"/>
              <a:t>Colour</a:t>
            </a:r>
            <a:r>
              <a:rPr lang="en-US" dirty="0" smtClean="0"/>
              <a:t> photos:</a:t>
            </a:r>
          </a:p>
          <a:p>
            <a:pPr lvl="1">
              <a:buFontTx/>
              <a:buChar char="-"/>
            </a:pPr>
            <a:r>
              <a:rPr lang="en-US" dirty="0" smtClean="0"/>
              <a:t>Three </a:t>
            </a:r>
            <a:r>
              <a:rPr lang="en-US" dirty="0" err="1" smtClean="0"/>
              <a:t>colours</a:t>
            </a:r>
            <a:r>
              <a:rPr lang="en-US" dirty="0" smtClean="0"/>
              <a:t> – red, green, blue</a:t>
            </a:r>
          </a:p>
          <a:p>
            <a:pPr lvl="1">
              <a:buFontTx/>
              <a:buChar char="-"/>
            </a:pPr>
            <a:r>
              <a:rPr lang="en-US" dirty="0" smtClean="0"/>
              <a:t>How much of each </a:t>
            </a:r>
            <a:r>
              <a:rPr lang="en-US" dirty="0" err="1" smtClean="0"/>
              <a:t>colour</a:t>
            </a:r>
            <a:r>
              <a:rPr lang="en-US" dirty="0" smtClean="0"/>
              <a:t>?</a:t>
            </a:r>
          </a:p>
          <a:p>
            <a:pPr lvl="1">
              <a:buFontTx/>
              <a:buChar char="-"/>
            </a:pPr>
            <a:r>
              <a:rPr lang="en-US" dirty="0" smtClean="0"/>
              <a:t>Use one byte per </a:t>
            </a:r>
            <a:r>
              <a:rPr lang="en-US" dirty="0" err="1" smtClean="0"/>
              <a:t>colour</a:t>
            </a:r>
            <a:r>
              <a:rPr lang="en-US" dirty="0" smtClean="0"/>
              <a:t> =</a:t>
            </a:r>
            <a:r>
              <a:rPr lang="en-US" baseline="0" dirty="0" smtClean="0"/>
              <a:t> 3 bytes per </a:t>
            </a:r>
            <a:r>
              <a:rPr lang="en-US" baseline="0" dirty="0" smtClean="0"/>
              <a:t>pixel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smtClean="0"/>
              <a:t>Photographs</a:t>
            </a:r>
            <a:r>
              <a:rPr lang="en-US" baseline="0" dirty="0" smtClean="0"/>
              <a:t> are an example of a raster (aka bitmap) graphic</a:t>
            </a:r>
            <a:endParaRPr lang="en-CA" baseline="0" dirty="0" smtClean="0"/>
          </a:p>
          <a:p>
            <a:pPr>
              <a:buFontTx/>
              <a:buChar char="-"/>
            </a:pPr>
            <a:r>
              <a:rPr lang="en-US" baseline="0" dirty="0" smtClean="0"/>
              <a:t>Digital cameras have a sensor laid out, more or less, like a grid</a:t>
            </a:r>
          </a:p>
          <a:p>
            <a:pPr lvl="1">
              <a:buFontTx/>
              <a:buChar char="-"/>
            </a:pPr>
            <a:r>
              <a:rPr lang="en-US" baseline="0" dirty="0" smtClean="0"/>
              <a:t>Light hits the pieces of the grid and is recorded</a:t>
            </a:r>
          </a:p>
          <a:p>
            <a:pPr lvl="1">
              <a:buFontTx/>
              <a:buChar char="-"/>
            </a:pPr>
            <a:r>
              <a:rPr lang="en-US" baseline="0" dirty="0" smtClean="0"/>
              <a:t>More megapixels = more </a:t>
            </a:r>
            <a:r>
              <a:rPr lang="en-US" baseline="0" dirty="0" smtClean="0"/>
              <a:t>pixels in the grid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15</a:t>
            </a:fld>
            <a:endParaRPr lang="en-CA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dirty="0" smtClean="0"/>
              <a:t>Vecto</a:t>
            </a:r>
            <a:r>
              <a:rPr lang="en-US" baseline="0" dirty="0" smtClean="0"/>
              <a:t>r graphics are made of individual shapes and </a:t>
            </a:r>
            <a:r>
              <a:rPr lang="en-US" baseline="0" dirty="0" smtClean="0"/>
              <a:t>curves</a:t>
            </a:r>
          </a:p>
          <a:p>
            <a:pPr lvl="1">
              <a:buFontTx/>
              <a:buChar char="-"/>
            </a:pPr>
            <a:r>
              <a:rPr lang="en-US" baseline="0" dirty="0" smtClean="0"/>
              <a:t>Mathematical expressions define how the shapes and curves will look</a:t>
            </a:r>
          </a:p>
          <a:p>
            <a:pPr lvl="1">
              <a:buFontTx/>
              <a:buChar char="-"/>
            </a:pPr>
            <a:r>
              <a:rPr lang="en-US" baseline="0" dirty="0" smtClean="0"/>
              <a:t>Properties such as fill and outline </a:t>
            </a:r>
            <a:r>
              <a:rPr lang="en-US" baseline="0" dirty="0" err="1" smtClean="0"/>
              <a:t>colour</a:t>
            </a:r>
            <a:r>
              <a:rPr lang="en-US" baseline="0" dirty="0" smtClean="0"/>
              <a:t>/thickness can be defined</a:t>
            </a:r>
            <a:endParaRPr lang="en-US" baseline="0" dirty="0" smtClean="0"/>
          </a:p>
          <a:p>
            <a:pPr>
              <a:buFontTx/>
              <a:buChar char="-"/>
            </a:pPr>
            <a:r>
              <a:rPr lang="en-US" baseline="0" dirty="0" smtClean="0"/>
              <a:t>They allow you to zoom in or stretch the image as much as you want without degrading the </a:t>
            </a:r>
            <a:r>
              <a:rPr lang="en-US" baseline="0" dirty="0" smtClean="0"/>
              <a:t>quality</a:t>
            </a:r>
          </a:p>
          <a:p>
            <a:pPr lvl="1">
              <a:buFontTx/>
              <a:buChar char="-"/>
            </a:pPr>
            <a:r>
              <a:rPr lang="en-US" baseline="0" dirty="0" smtClean="0"/>
              <a:t>Just redo the math to figure out what to display in terms of what is currently visible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16</a:t>
            </a:fld>
            <a:endParaRPr lang="en-CA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dirty="0" smtClean="0"/>
              <a:t>Which format (vector or raster)</a:t>
            </a:r>
            <a:r>
              <a:rPr lang="en-US" baseline="0" dirty="0" smtClean="0"/>
              <a:t> would take less space?</a:t>
            </a:r>
          </a:p>
          <a:p>
            <a:pPr lvl="1">
              <a:buFontTx/>
              <a:buChar char="-"/>
            </a:pPr>
            <a:r>
              <a:rPr lang="en-US" baseline="0" dirty="0" smtClean="0"/>
              <a:t>Depends…</a:t>
            </a:r>
          </a:p>
          <a:p>
            <a:pPr lvl="1">
              <a:buFontTx/>
              <a:buChar char="-"/>
            </a:pPr>
            <a:r>
              <a:rPr lang="en-US" baseline="0" dirty="0" smtClean="0"/>
              <a:t>A raster image will always require a fixed number of pixels</a:t>
            </a:r>
          </a:p>
          <a:p>
            <a:pPr lvl="1">
              <a:buFontTx/>
              <a:buChar char="-"/>
            </a:pPr>
            <a:r>
              <a:rPr lang="en-US" baseline="0" dirty="0" smtClean="0"/>
              <a:t>A vector image’s size will be determined by how many shapes etc there are and how complex they are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smtClean="0"/>
              <a:t>When would you want to use vector?</a:t>
            </a:r>
            <a:r>
              <a:rPr lang="en-US" baseline="0" dirty="0" smtClean="0"/>
              <a:t> When raster?</a:t>
            </a:r>
          </a:p>
          <a:p>
            <a:pPr lvl="1">
              <a:buFontTx/>
              <a:buChar char="-"/>
            </a:pPr>
            <a:r>
              <a:rPr lang="en-US" baseline="0" dirty="0" smtClean="0"/>
              <a:t>Think about the content of the image and how/where it would be displayed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17</a:t>
            </a:fld>
            <a:endParaRPr lang="en-CA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dirty="0" smtClean="0"/>
              <a:t>Video introducing</a:t>
            </a:r>
            <a:r>
              <a:rPr lang="en-US" baseline="0" dirty="0" smtClean="0"/>
              <a:t> what 3D graphics are</a:t>
            </a:r>
            <a:endParaRPr lang="en-CA" baseline="0" dirty="0" smtClean="0"/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dirty="0" smtClean="0">
                <a:hlinkClick r:id="rId3"/>
              </a:rPr>
              <a:t>http://video.google.com/videoplay?docid=-5705559709668742546&amp;q=intro+to+3d+graphics&amp;ei=LxMhSMSpMY6y-wGStNDAAQ</a:t>
            </a:r>
            <a:endParaRPr lang="en-US" sz="1200" dirty="0" smtClean="0"/>
          </a:p>
          <a:p>
            <a:pPr lvl="1">
              <a:buFontTx/>
              <a:buNone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18</a:t>
            </a:fld>
            <a:endParaRPr lang="en-CA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dirty="0" smtClean="0"/>
              <a:t>Shapes</a:t>
            </a:r>
            <a:r>
              <a:rPr lang="en-US" baseline="0" dirty="0" smtClean="0"/>
              <a:t> in 3D graphics are defined by giving the locations of all their key points in 3D space, and how they are connected</a:t>
            </a:r>
          </a:p>
          <a:p>
            <a:pPr>
              <a:buFontTx/>
              <a:buChar char="-"/>
            </a:pPr>
            <a:r>
              <a:rPr lang="en-US" baseline="0" dirty="0" smtClean="0"/>
              <a:t>Curves require more complex information</a:t>
            </a:r>
          </a:p>
          <a:p>
            <a:pPr>
              <a:buFontTx/>
              <a:buNone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19</a:t>
            </a:fld>
            <a:endParaRPr lang="en-CA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dirty="0" smtClean="0"/>
              <a:t>The</a:t>
            </a:r>
            <a:r>
              <a:rPr lang="en-US" baseline="0" dirty="0" smtClean="0"/>
              <a:t> basic shapes can be manipulated</a:t>
            </a:r>
          </a:p>
          <a:p>
            <a:pPr>
              <a:buFontTx/>
              <a:buChar char="-"/>
            </a:pPr>
            <a:r>
              <a:rPr lang="en-US" baseline="0" dirty="0" smtClean="0"/>
              <a:t>For example, they can be translated, or simply moved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20</a:t>
            </a:fld>
            <a:endParaRPr lang="en-CA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- Rotation can occur around any axis</a:t>
            </a:r>
            <a:r>
              <a:rPr lang="en-US" baseline="0" dirty="0" smtClean="0"/>
              <a:t> in three dimensions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21</a:t>
            </a:fld>
            <a:endParaRPr lang="en-CA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dirty="0" smtClean="0"/>
              <a:t>Scaling is simply</a:t>
            </a:r>
            <a:r>
              <a:rPr lang="en-US" baseline="0" dirty="0" smtClean="0"/>
              <a:t> changing the size; this is possible because the shapes are defined like vector graphics</a:t>
            </a:r>
          </a:p>
          <a:p>
            <a:pPr>
              <a:buFontTx/>
              <a:buChar char="-"/>
            </a:pPr>
            <a:r>
              <a:rPr lang="en-US" dirty="0" smtClean="0"/>
              <a:t>Other transformations are possible,</a:t>
            </a:r>
            <a:r>
              <a:rPr lang="en-US" baseline="0" dirty="0" smtClean="0"/>
              <a:t> and they can all be combined in various ways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22</a:t>
            </a:fld>
            <a:endParaRPr lang="en-C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dirty="0" smtClean="0"/>
              <a:t>Represent letters by numbers</a:t>
            </a:r>
          </a:p>
          <a:p>
            <a:pPr>
              <a:buFontTx/>
              <a:buChar char="-"/>
            </a:pPr>
            <a:r>
              <a:rPr lang="en-US" dirty="0" smtClean="0"/>
              <a:t>Start capital</a:t>
            </a:r>
            <a:r>
              <a:rPr lang="en-US" baseline="0" dirty="0" smtClean="0"/>
              <a:t> A at 65 (or 01000001 in binary) so there is room for special characters in front</a:t>
            </a:r>
          </a:p>
          <a:p>
            <a:pPr>
              <a:buFontTx/>
              <a:buChar char="-"/>
            </a:pPr>
            <a:r>
              <a:rPr lang="en-US" dirty="0" smtClean="0"/>
              <a:t>Only need one byte to represent</a:t>
            </a:r>
            <a:r>
              <a:rPr lang="en-US" baseline="0" dirty="0" smtClean="0"/>
              <a:t> the alphabet and special characters found in ASCII</a:t>
            </a:r>
          </a:p>
          <a:p>
            <a:pPr lvl="1">
              <a:buFontTx/>
              <a:buChar char="-"/>
            </a:pPr>
            <a:r>
              <a:rPr lang="en-US" baseline="0" dirty="0" smtClean="0"/>
              <a:t>i.e. ASCII characters use one byte of storage each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3</a:t>
            </a:fld>
            <a:endParaRPr lang="en-CA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dirty="0" smtClean="0"/>
              <a:t>When watching this video, think about what sort of issues have</a:t>
            </a:r>
            <a:r>
              <a:rPr lang="en-US" baseline="0" dirty="0" smtClean="0"/>
              <a:t> to be dealt with in terms of 3D graphics</a:t>
            </a:r>
          </a:p>
          <a:p>
            <a:pPr>
              <a:buFontTx/>
              <a:buChar char="-"/>
            </a:pPr>
            <a:r>
              <a:rPr lang="en-US" baseline="0" dirty="0" smtClean="0"/>
              <a:t>What kinds of things do you think would be particularly challenging?</a:t>
            </a:r>
          </a:p>
          <a:p>
            <a:pPr>
              <a:buFontTx/>
              <a:buChar char="-"/>
            </a:pPr>
            <a:r>
              <a:rPr lang="en-US" baseline="0" dirty="0" smtClean="0"/>
              <a:t>Note that this video was made with 100% free software that you can try out for yourself</a:t>
            </a:r>
          </a:p>
          <a:p>
            <a:pPr lvl="1">
              <a:buFontTx/>
              <a:buChar char="-"/>
            </a:pPr>
            <a:r>
              <a:rPr lang="en-US" baseline="0" smtClean="0"/>
              <a:t>http://www.blender.org</a:t>
            </a:r>
          </a:p>
          <a:p>
            <a:pPr lvl="0">
              <a:buFontTx/>
              <a:buChar char="-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27</a:t>
            </a:fld>
            <a:endParaRPr lang="en-C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4</a:t>
            </a:fld>
            <a:endParaRPr lang="en-CA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dirty="0" smtClean="0"/>
              <a:t>CS Unplugged activity on text compression</a:t>
            </a:r>
          </a:p>
          <a:p>
            <a:pPr lvl="1">
              <a:buFontTx/>
              <a:buChar char="-"/>
            </a:pPr>
            <a:r>
              <a:rPr lang="en-CA" dirty="0" smtClean="0"/>
              <a:t>http://csunplugged.org/sites/default/files/activity_pdfs_full/unplugged-03-text_compression.pdf</a:t>
            </a:r>
          </a:p>
          <a:p>
            <a:pPr lvl="0">
              <a:buFontTx/>
              <a:buChar char="-"/>
            </a:pPr>
            <a:r>
              <a:rPr lang="en-US" dirty="0" smtClean="0"/>
              <a:t>What</a:t>
            </a:r>
            <a:r>
              <a:rPr lang="en-US" baseline="0" dirty="0" smtClean="0"/>
              <a:t> letters or words are repeated in this poem?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5</a:t>
            </a:fld>
            <a:endParaRPr lang="en-CA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dirty="0" smtClean="0"/>
              <a:t>Draw boxes around</a:t>
            </a:r>
            <a:r>
              <a:rPr lang="en-US" baseline="0" dirty="0" smtClean="0"/>
              <a:t> the first occurrence of a set of letters (two or more), then don’t repeat those letters; just draw an arrow to the original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6</a:t>
            </a:fld>
            <a:endParaRPr lang="en-CA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CA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Solution:</a:t>
            </a:r>
          </a:p>
          <a:p>
            <a:r>
              <a:rPr lang="en-CA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Pease porridge hot,</a:t>
            </a:r>
          </a:p>
          <a:p>
            <a:r>
              <a:rPr lang="en-CA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Pease porridge cold,</a:t>
            </a:r>
          </a:p>
          <a:p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Pease porridge in the pot,</a:t>
            </a:r>
          </a:p>
          <a:p>
            <a:r>
              <a:rPr lang="en-CA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Nine days old.</a:t>
            </a:r>
          </a:p>
          <a:p>
            <a:r>
              <a:rPr lang="en-CA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Some like it hot,</a:t>
            </a:r>
          </a:p>
          <a:p>
            <a:r>
              <a:rPr lang="en-CA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Some like it cold,</a:t>
            </a:r>
          </a:p>
          <a:p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Some like it in the pot,</a:t>
            </a:r>
          </a:p>
          <a:p>
            <a:r>
              <a:rPr lang="en-CA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Nine days old.</a:t>
            </a:r>
            <a:endParaRPr lang="en-CA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7</a:t>
            </a:fld>
            <a:endParaRPr lang="en-CA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Answer</a:t>
            </a:r>
            <a:r>
              <a:rPr lang="en-US" b="0" dirty="0" smtClean="0"/>
              <a:t>:</a:t>
            </a:r>
            <a:r>
              <a:rPr lang="en-US" b="0" baseline="0" dirty="0" smtClean="0"/>
              <a:t> Banana</a:t>
            </a:r>
            <a:endParaRPr lang="en-CA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8</a:t>
            </a:fld>
            <a:endParaRPr lang="en-CA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dirty="0" smtClean="0"/>
              <a:t>Draw</a:t>
            </a:r>
            <a:r>
              <a:rPr lang="en-US" baseline="0" dirty="0" smtClean="0"/>
              <a:t> a picture in the spaces of a grid</a:t>
            </a:r>
          </a:p>
          <a:p>
            <a:pPr>
              <a:buFontTx/>
              <a:buChar char="-"/>
            </a:pPr>
            <a:r>
              <a:rPr lang="en-US" baseline="0" dirty="0" smtClean="0"/>
              <a:t>Lower resolution images have fewer pieces in the grid to fill 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10</a:t>
            </a:fld>
            <a:endParaRPr lang="en-CA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dirty="0" smtClean="0"/>
              <a:t>CS Unplugged Activity</a:t>
            </a:r>
            <a:r>
              <a:rPr lang="en-US" baseline="0" dirty="0" smtClean="0"/>
              <a:t>: </a:t>
            </a:r>
            <a:r>
              <a:rPr lang="en-US" baseline="0" dirty="0" err="1" smtClean="0"/>
              <a:t>Colour</a:t>
            </a:r>
            <a:r>
              <a:rPr lang="en-US" baseline="0" dirty="0" smtClean="0"/>
              <a:t> by Numbers: Image Representation</a:t>
            </a:r>
          </a:p>
          <a:p>
            <a:pPr>
              <a:buFontTx/>
              <a:buChar char="-"/>
            </a:pPr>
            <a:r>
              <a:rPr lang="en-US" dirty="0" smtClean="0"/>
              <a:t>How might we represent the raster image of the ‘a’ </a:t>
            </a:r>
            <a:r>
              <a:rPr lang="en-US" baseline="0" dirty="0" smtClean="0"/>
              <a:t>on the computer?</a:t>
            </a:r>
          </a:p>
          <a:p>
            <a:pPr lvl="1">
              <a:buFontTx/>
              <a:buChar char="-"/>
            </a:pPr>
            <a:r>
              <a:rPr lang="en-US" baseline="0" dirty="0" smtClean="0"/>
              <a:t>One way is to simply list each pixel’s value using binary digits</a:t>
            </a:r>
          </a:p>
          <a:p>
            <a:pPr lvl="1">
              <a:buFontTx/>
              <a:buChar char="-"/>
            </a:pPr>
            <a:r>
              <a:rPr lang="en-US" baseline="0" dirty="0" smtClean="0"/>
              <a:t>For instance, black could be a 1 and white could be 0</a:t>
            </a:r>
          </a:p>
          <a:p>
            <a:pPr lvl="1">
              <a:buFontTx/>
              <a:buChar char="-"/>
            </a:pPr>
            <a:r>
              <a:rPr lang="en-US" baseline="0" dirty="0" smtClean="0"/>
              <a:t>Then the image here would be:</a:t>
            </a:r>
          </a:p>
          <a:p>
            <a:pPr lvl="2">
              <a:buFontTx/>
              <a:buChar char="-"/>
            </a:pPr>
            <a:r>
              <a:rPr lang="en-US" baseline="0" dirty="0" smtClean="0"/>
              <a:t>01110</a:t>
            </a:r>
          </a:p>
          <a:p>
            <a:pPr lvl="2">
              <a:buFontTx/>
              <a:buChar char="-"/>
            </a:pPr>
            <a:r>
              <a:rPr lang="en-US" baseline="0" dirty="0" smtClean="0"/>
              <a:t>00001</a:t>
            </a:r>
          </a:p>
          <a:p>
            <a:pPr lvl="2">
              <a:buFontTx/>
              <a:buChar char="-"/>
            </a:pPr>
            <a:r>
              <a:rPr lang="en-US" baseline="0" dirty="0" smtClean="0"/>
              <a:t>01111</a:t>
            </a:r>
          </a:p>
          <a:p>
            <a:pPr lvl="2">
              <a:buFontTx/>
              <a:buChar char="-"/>
            </a:pPr>
            <a:r>
              <a:rPr lang="en-US" baseline="0" dirty="0" smtClean="0"/>
              <a:t>10001</a:t>
            </a:r>
          </a:p>
          <a:p>
            <a:pPr lvl="2">
              <a:buFontTx/>
              <a:buChar char="-"/>
            </a:pPr>
            <a:r>
              <a:rPr lang="en-US" baseline="0" dirty="0" smtClean="0"/>
              <a:t>10001</a:t>
            </a:r>
          </a:p>
          <a:p>
            <a:pPr lvl="2">
              <a:buFontTx/>
              <a:buChar char="-"/>
            </a:pPr>
            <a:r>
              <a:rPr lang="en-US" baseline="0" dirty="0" smtClean="0"/>
              <a:t>01111</a:t>
            </a:r>
          </a:p>
          <a:p>
            <a:pPr lvl="1">
              <a:buFontTx/>
              <a:buChar char="-"/>
            </a:pPr>
            <a:r>
              <a:rPr lang="en-US" baseline="0" dirty="0" smtClean="0"/>
              <a:t>You could even just list all these numbers in one big long row if you knew the number of rows and columns in the image ahead of time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B66BB-93A9-46A1-A1DD-07D225ED7A95}" type="slidenum">
              <a:rPr lang="en-CA" smtClean="0"/>
              <a:pPr/>
              <a:t>11</a:t>
            </a:fld>
            <a:endParaRPr lang="en-C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5/30/2011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5/30/2011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5/30/2011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4813"/>
            <a:ext cx="8229600" cy="1012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484313"/>
            <a:ext cx="4038600" cy="48529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4313"/>
            <a:ext cx="4038600" cy="48529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4813"/>
            <a:ext cx="8229600" cy="1012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484313"/>
            <a:ext cx="8229600" cy="23495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86213"/>
            <a:ext cx="8229600" cy="23510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5/30/2011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5/30/2011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5/30/2011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5/30/2011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5/30/2011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5/30/2011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5/30/2011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02BF84-2296-4EB9-8F39-5F0D702A26A8}" type="datetimeFigureOut">
              <a:rPr lang="en-US" smtClean="0"/>
              <a:pPr/>
              <a:t>5/30/2011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362200" y="6553200"/>
            <a:ext cx="4419600" cy="228600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F5199E-C71A-4303-8409-9165F634A30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lidesGraphics.png"/>
          <p:cNvPicPr>
            <a:picLocks noChangeAspect="1"/>
          </p:cNvPicPr>
          <p:nvPr userDrawn="1"/>
        </p:nvPicPr>
        <p:blipFill>
          <a:blip r:embed="rId15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0366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8" name="TextBox 7"/>
          <p:cNvSpPr txBox="1"/>
          <p:nvPr userDrawn="1"/>
        </p:nvSpPr>
        <p:spPr>
          <a:xfrm>
            <a:off x="2019378" y="6553200"/>
            <a:ext cx="51052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>
                    <a:lumMod val="75000"/>
                  </a:schemeClr>
                </a:solidFill>
              </a:rPr>
              <a:t>COMP</a:t>
            </a:r>
            <a:r>
              <a:rPr lang="en-US" sz="1400" baseline="0" dirty="0" smtClean="0">
                <a:solidFill>
                  <a:schemeClr val="bg1">
                    <a:lumMod val="75000"/>
                  </a:schemeClr>
                </a:solidFill>
              </a:rPr>
              <a:t> 1001: Introduction to Computers for Arts and Social Sciences</a:t>
            </a:r>
            <a:endParaRPr lang="en-CA" sz="14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conichiwua.files.wordpress.com/2006/10/bottle_completa.png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VectorVsRasterExample.svg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Gail's%20Documents\Carleton\COMP1001%20-%20Intro%20for%20Arts\Summer%202010\Notes\IntroTo3DGraphics.wmv" TargetMode="External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hadvernon.com/blog/wp-content/uploads/2007/07/frustum.jpg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://o.aolcdn.com/gd-media/games/super-mario-galaxy/wii/93.jpg" TargetMode="Externa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deguru.com/dbfiles/get_image.php?id=10123&amp;lbl=3DPROJ04_GIF&amp;ds=20061023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igbuckbunny.org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1.png"/><Relationship Id="rId4" Type="http://schemas.openxmlformats.org/officeDocument/2006/relationships/hyperlink" Target="big_buck_bunny_720p_stereo.avi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0anIyVGeWOI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Data Representation</a:t>
            </a:r>
            <a:endParaRPr lang="en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Wednesday, May 25, 2011</a:t>
            </a: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Raster/Bitmap Graphics</a:t>
            </a:r>
            <a:endParaRPr lang="en-CA" dirty="0"/>
          </a:p>
        </p:txBody>
      </p:sp>
      <p:pic>
        <p:nvPicPr>
          <p:cNvPr id="3" name="Picture 2" descr="C:\Users\Sylverbullit\Desktop\PIXEL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2700" y="1676400"/>
            <a:ext cx="4038600" cy="4027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Colour</a:t>
            </a:r>
            <a:r>
              <a:rPr lang="en-US" dirty="0" smtClean="0"/>
              <a:t> by Numbers</a:t>
            </a:r>
            <a:endParaRPr lang="en-CA" dirty="0"/>
          </a:p>
        </p:txBody>
      </p:sp>
      <p:grpSp>
        <p:nvGrpSpPr>
          <p:cNvPr id="8" name="Group 7"/>
          <p:cNvGrpSpPr/>
          <p:nvPr/>
        </p:nvGrpSpPr>
        <p:grpSpPr>
          <a:xfrm>
            <a:off x="2105025" y="2181225"/>
            <a:ext cx="4933950" cy="2695575"/>
            <a:chOff x="914400" y="2133600"/>
            <a:chExt cx="4933950" cy="2695575"/>
          </a:xfrm>
        </p:grpSpPr>
        <p:sp>
          <p:nvSpPr>
            <p:cNvPr id="4" name="TextBox 3"/>
            <p:cNvSpPr txBox="1"/>
            <p:nvPr/>
          </p:nvSpPr>
          <p:spPr>
            <a:xfrm>
              <a:off x="914400" y="2971800"/>
              <a:ext cx="691215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0" b="1" dirty="0" smtClean="0"/>
                <a:t>a</a:t>
              </a:r>
              <a:endParaRPr lang="en-CA" sz="8000" b="1" dirty="0"/>
            </a:p>
          </p:txBody>
        </p:sp>
        <p:cxnSp>
          <p:nvCxnSpPr>
            <p:cNvPr id="6" name="Straight Arrow Connector 5"/>
            <p:cNvCxnSpPr/>
            <p:nvPr/>
          </p:nvCxnSpPr>
          <p:spPr>
            <a:xfrm>
              <a:off x="1905000" y="3657600"/>
              <a:ext cx="12192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123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581400" y="2133600"/>
              <a:ext cx="2266950" cy="26955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Colour</a:t>
            </a:r>
            <a:r>
              <a:rPr lang="en-US" dirty="0" smtClean="0"/>
              <a:t> by Numbers</a:t>
            </a:r>
            <a:endParaRPr lang="en-CA" dirty="0"/>
          </a:p>
        </p:txBody>
      </p:sp>
      <p:grpSp>
        <p:nvGrpSpPr>
          <p:cNvPr id="13" name="Group 12"/>
          <p:cNvGrpSpPr/>
          <p:nvPr/>
        </p:nvGrpSpPr>
        <p:grpSpPr>
          <a:xfrm>
            <a:off x="2939867" y="2181225"/>
            <a:ext cx="3264267" cy="2695575"/>
            <a:chOff x="1752600" y="2181225"/>
            <a:chExt cx="3264267" cy="2695575"/>
          </a:xfrm>
        </p:grpSpPr>
        <p:pic>
          <p:nvPicPr>
            <p:cNvPr id="5123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752600" y="2181225"/>
              <a:ext cx="2266950" cy="26955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TextBox 6"/>
            <p:cNvSpPr txBox="1"/>
            <p:nvPr/>
          </p:nvSpPr>
          <p:spPr>
            <a:xfrm>
              <a:off x="4191000" y="2209800"/>
              <a:ext cx="6511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1,3,1</a:t>
              </a:r>
              <a:endParaRPr lang="en-CA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191000" y="2667000"/>
              <a:ext cx="4764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4,1</a:t>
              </a:r>
              <a:endParaRPr lang="en-CA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191000" y="3124200"/>
              <a:ext cx="4764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1,4</a:t>
              </a:r>
              <a:endParaRPr lang="en-CA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191000" y="3581400"/>
              <a:ext cx="8258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0,1,3,1</a:t>
              </a:r>
              <a:endParaRPr lang="en-CA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191000" y="4038600"/>
              <a:ext cx="8258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0,1,3,1</a:t>
              </a:r>
              <a:endParaRPr lang="en-CA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191000" y="4495800"/>
              <a:ext cx="4764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1,4</a:t>
              </a:r>
              <a:endParaRPr lang="en-CA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Representati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7700" y="1676400"/>
            <a:ext cx="7848600" cy="376239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Colour</a:t>
            </a:r>
            <a:r>
              <a:rPr lang="en-US" dirty="0" smtClean="0"/>
              <a:t> by Numbers</a:t>
            </a:r>
            <a:endParaRPr lang="en-CA" dirty="0"/>
          </a:p>
        </p:txBody>
      </p:sp>
      <p:sp>
        <p:nvSpPr>
          <p:cNvPr id="13" name="TextBox 12"/>
          <p:cNvSpPr txBox="1"/>
          <p:nvPr/>
        </p:nvSpPr>
        <p:spPr>
          <a:xfrm>
            <a:off x="1179052" y="3048000"/>
            <a:ext cx="678589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Pros and cons of this approach?</a:t>
            </a:r>
            <a:endParaRPr lang="en-CA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Raster/Bitmap Graphics</a:t>
            </a:r>
            <a:endParaRPr lang="en-CA" dirty="0"/>
          </a:p>
        </p:txBody>
      </p:sp>
      <p:pic>
        <p:nvPicPr>
          <p:cNvPr id="3" name="Picture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797050" y="1700213"/>
            <a:ext cx="5549900" cy="42179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Vector Graphics</a:t>
            </a:r>
            <a:endParaRPr lang="en-CA" dirty="0"/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2220913" y="5961063"/>
            <a:ext cx="470217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200" b="0">
                <a:hlinkClick r:id="rId3"/>
              </a:rPr>
              <a:t>http://conichiwua.files.wordpress.com/2006/10/bottle_completa.png</a:t>
            </a:r>
            <a:endParaRPr lang="en-US" sz="1200" b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3779838" y="1600200"/>
            <a:ext cx="1865312" cy="42037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CA" dirty="0" smtClean="0"/>
              <a:t>The Difference</a:t>
            </a:r>
            <a:endParaRPr lang="en-US" dirty="0" smtClean="0"/>
          </a:p>
        </p:txBody>
      </p:sp>
      <p:sp>
        <p:nvSpPr>
          <p:cNvPr id="7171" name="TextBox 3"/>
          <p:cNvSpPr txBox="1">
            <a:spLocks noChangeArrowheads="1"/>
          </p:cNvSpPr>
          <p:nvPr/>
        </p:nvSpPr>
        <p:spPr bwMode="auto">
          <a:xfrm>
            <a:off x="1371600" y="2143125"/>
            <a:ext cx="64008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CA" sz="2800" b="0" dirty="0">
                <a:hlinkClick r:id="rId3" action="ppaction://hlinkfile"/>
              </a:rPr>
              <a:t>Two versions of the same image.</a:t>
            </a:r>
            <a:endParaRPr lang="en-CA" sz="2800" b="0" dirty="0"/>
          </a:p>
          <a:p>
            <a:pPr algn="ctr"/>
            <a:r>
              <a:rPr lang="en-CA" sz="2800" b="0" dirty="0"/>
              <a:t>One is a raster image, the other vector.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CA" dirty="0" smtClean="0"/>
              <a:t>Intro to 3D Graphics</a:t>
            </a:r>
            <a:endParaRPr lang="en-US" dirty="0" smtClean="0"/>
          </a:p>
        </p:txBody>
      </p:sp>
      <p:pic>
        <p:nvPicPr>
          <p:cNvPr id="24580" name="IntroTo3DGraphics.wmv">
            <a:hlinkClick r:id="" action="ppaction://media"/>
          </p:cNvPr>
          <p:cNvPicPr>
            <a:picLocks noGrp="1" noRot="1" noChangeAspect="1" noChangeArrowheads="1"/>
          </p:cNvPicPr>
          <p:nvPr>
            <p:ph idx="1"/>
            <a:videoFile r:link="rId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1763713" y="1695450"/>
            <a:ext cx="5616575" cy="421322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796" fill="hold"/>
                                        <p:tgtEl>
                                          <p:spTgt spid="2458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458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45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458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580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CA" dirty="0" smtClean="0"/>
              <a:t>Mathematical 3D Objects</a:t>
            </a:r>
            <a:endParaRPr lang="en-US" dirty="0" smtClean="0"/>
          </a:p>
        </p:txBody>
      </p:sp>
      <p:pic>
        <p:nvPicPr>
          <p:cNvPr id="12291" name="Picture 10" descr="describeCorners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740025" y="1528763"/>
            <a:ext cx="3776663" cy="4637087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Bits and Bytes</a:t>
            </a:r>
            <a:endParaRPr lang="en-CA" dirty="0"/>
          </a:p>
        </p:txBody>
      </p:sp>
      <p:pic>
        <p:nvPicPr>
          <p:cNvPr id="3" name="Picture 2" descr="C:\Users\Sylverbullit\Desktop\Byte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1" y="1524000"/>
            <a:ext cx="6553199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659264" y="5257800"/>
            <a:ext cx="78254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4 bytes = 32 bits → 1 integer = a number up to </a:t>
            </a:r>
            <a:r>
              <a:rPr lang="en-US" sz="2400" b="1" dirty="0" smtClean="0"/>
              <a:t>4,294,967,296</a:t>
            </a:r>
            <a:endParaRPr lang="en-CA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CA" dirty="0" smtClean="0"/>
              <a:t>Translation</a:t>
            </a:r>
            <a:endParaRPr lang="en-US" dirty="0" smtClean="0"/>
          </a:p>
        </p:txBody>
      </p:sp>
      <p:pic>
        <p:nvPicPr>
          <p:cNvPr id="13315" name="Picture 7" descr="translation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969963" y="2487613"/>
            <a:ext cx="7202487" cy="28448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CA" dirty="0" smtClean="0"/>
              <a:t>Rotation</a:t>
            </a:r>
            <a:endParaRPr lang="en-US" dirty="0" smtClean="0"/>
          </a:p>
        </p:txBody>
      </p:sp>
      <p:pic>
        <p:nvPicPr>
          <p:cNvPr id="14339" name="Picture 4" descr="rotation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938213" y="2487613"/>
            <a:ext cx="7265987" cy="28448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CA" dirty="0" smtClean="0"/>
              <a:t>Scaling</a:t>
            </a:r>
            <a:endParaRPr lang="en-US" dirty="0" smtClean="0"/>
          </a:p>
        </p:txBody>
      </p:sp>
      <p:pic>
        <p:nvPicPr>
          <p:cNvPr id="15363" name="Picture 4" descr="scalin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008063" y="2487613"/>
            <a:ext cx="7126287" cy="28448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CA" dirty="0" smtClean="0"/>
              <a:t>3D Games Have to Deal With:</a:t>
            </a:r>
            <a:endParaRPr lang="en-US" dirty="0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484313"/>
            <a:ext cx="8075613" cy="4852987"/>
          </a:xfrm>
        </p:spPr>
        <p:txBody>
          <a:bodyPr/>
          <a:lstStyle/>
          <a:p>
            <a:pPr marL="0" indent="0" algn="ctr" eaLnBrk="1" hangingPunct="1">
              <a:buFontTx/>
              <a:buNone/>
            </a:pPr>
            <a:r>
              <a:rPr lang="en-CA" sz="2800" dirty="0" smtClean="0"/>
              <a:t>How much can the camera see?</a:t>
            </a:r>
            <a:endParaRPr lang="en-US" sz="2800" dirty="0" smtClean="0"/>
          </a:p>
        </p:txBody>
      </p:sp>
      <p:pic>
        <p:nvPicPr>
          <p:cNvPr id="19460" name="Picture 9" descr="viewFrustum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687513" y="2349500"/>
            <a:ext cx="5770562" cy="3663950"/>
          </a:xfrm>
          <a:noFill/>
        </p:spPr>
      </p:pic>
      <p:sp>
        <p:nvSpPr>
          <p:cNvPr id="19461" name="Text Box 11"/>
          <p:cNvSpPr txBox="1">
            <a:spLocks noChangeArrowheads="1"/>
          </p:cNvSpPr>
          <p:nvPr/>
        </p:nvSpPr>
        <p:spPr bwMode="auto">
          <a:xfrm>
            <a:off x="468313" y="6137275"/>
            <a:ext cx="429418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 b="0">
                <a:hlinkClick r:id="rId3"/>
              </a:rPr>
              <a:t>http://www.chadvernon.com/blog/wp-content/uploads/2007/07/frustum.jpg</a:t>
            </a:r>
            <a:endParaRPr lang="en-US" sz="1000" b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3D Games Have to Deal With:</a:t>
            </a:r>
            <a:endParaRPr lang="en-US" dirty="0" smtClean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484313"/>
            <a:ext cx="8075613" cy="576262"/>
          </a:xfrm>
        </p:spPr>
        <p:txBody>
          <a:bodyPr/>
          <a:lstStyle/>
          <a:p>
            <a:pPr marL="0" indent="0" algn="ctr" eaLnBrk="1" hangingPunct="1">
              <a:buFontTx/>
              <a:buNone/>
            </a:pPr>
            <a:r>
              <a:rPr lang="en-CA" sz="2800" dirty="0" smtClean="0"/>
              <a:t>Should objects further away look smaller?</a:t>
            </a:r>
            <a:endParaRPr lang="en-US" sz="2800" dirty="0" smtClean="0"/>
          </a:p>
        </p:txBody>
      </p:sp>
      <p:pic>
        <p:nvPicPr>
          <p:cNvPr id="20484" name="Picture 10" descr="perspective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655763" y="2420938"/>
            <a:ext cx="5832475" cy="3567112"/>
          </a:xfr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CA" dirty="0" smtClean="0"/>
              <a:t>3D Games Have to Deal With:</a:t>
            </a:r>
            <a:endParaRPr lang="en-US" dirty="0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484313"/>
            <a:ext cx="8075613" cy="576262"/>
          </a:xfrm>
        </p:spPr>
        <p:txBody>
          <a:bodyPr/>
          <a:lstStyle/>
          <a:p>
            <a:pPr marL="0" indent="0" algn="ctr" eaLnBrk="1" hangingPunct="1">
              <a:buFontTx/>
              <a:buNone/>
            </a:pPr>
            <a:r>
              <a:rPr lang="en-CA" sz="2800" dirty="0" smtClean="0"/>
              <a:t>Should objects further away look smaller?</a:t>
            </a:r>
            <a:endParaRPr lang="en-US" sz="2800" dirty="0" smtClean="0"/>
          </a:p>
        </p:txBody>
      </p:sp>
      <p:sp>
        <p:nvSpPr>
          <p:cNvPr id="21508" name="Text Box 8"/>
          <p:cNvSpPr txBox="1">
            <a:spLocks noChangeArrowheads="1"/>
          </p:cNvSpPr>
          <p:nvPr/>
        </p:nvSpPr>
        <p:spPr bwMode="auto">
          <a:xfrm>
            <a:off x="468313" y="6137275"/>
            <a:ext cx="390683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 b="0">
                <a:hlinkClick r:id="rId2"/>
              </a:rPr>
              <a:t>http://o.aolcdn.com/gd-media/games/super-mario-galaxy/wii/93.jpg</a:t>
            </a:r>
            <a:endParaRPr lang="en-US" sz="1000" b="0"/>
          </a:p>
        </p:txBody>
      </p:sp>
      <p:sp>
        <p:nvSpPr>
          <p:cNvPr id="21509" name="Text Box 9"/>
          <p:cNvSpPr txBox="1">
            <a:spLocks noChangeArrowheads="1"/>
          </p:cNvSpPr>
          <p:nvPr/>
        </p:nvSpPr>
        <p:spPr bwMode="auto">
          <a:xfrm>
            <a:off x="1095375" y="3087688"/>
            <a:ext cx="79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CA" sz="2400"/>
              <a:t>YES</a:t>
            </a:r>
            <a:endParaRPr lang="en-US" sz="2400"/>
          </a:p>
        </p:txBody>
      </p:sp>
      <p:sp>
        <p:nvSpPr>
          <p:cNvPr id="21510" name="Line 10"/>
          <p:cNvSpPr>
            <a:spLocks noChangeShapeType="1"/>
          </p:cNvSpPr>
          <p:nvPr/>
        </p:nvSpPr>
        <p:spPr bwMode="auto">
          <a:xfrm>
            <a:off x="1187450" y="3573463"/>
            <a:ext cx="10096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CA"/>
          </a:p>
        </p:txBody>
      </p:sp>
      <p:pic>
        <p:nvPicPr>
          <p:cNvPr id="21511" name="Picture 1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627313" y="2565400"/>
            <a:ext cx="5400675" cy="3044825"/>
          </a:xfr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CA" dirty="0" smtClean="0"/>
              <a:t>3D Games Have to Deal With:</a:t>
            </a:r>
            <a:endParaRPr lang="en-US" dirty="0" smtClean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484313"/>
            <a:ext cx="8075613" cy="576262"/>
          </a:xfrm>
        </p:spPr>
        <p:txBody>
          <a:bodyPr/>
          <a:lstStyle/>
          <a:p>
            <a:pPr marL="0" indent="0" algn="ctr" eaLnBrk="1" hangingPunct="1">
              <a:buFontTx/>
              <a:buNone/>
            </a:pPr>
            <a:r>
              <a:rPr lang="en-CA" sz="2800" dirty="0" smtClean="0"/>
              <a:t>Should objects further away look smaller?</a:t>
            </a:r>
            <a:endParaRPr lang="en-US" sz="2800" dirty="0" smtClean="0"/>
          </a:p>
        </p:txBody>
      </p:sp>
      <p:pic>
        <p:nvPicPr>
          <p:cNvPr id="22532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376488" y="2349500"/>
            <a:ext cx="4391025" cy="3159125"/>
          </a:xfrm>
          <a:noFill/>
        </p:spPr>
      </p:pic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468313" y="6137275"/>
            <a:ext cx="55276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 b="0">
                <a:hlinkClick r:id="rId3"/>
              </a:rPr>
              <a:t>http://www.codeguru.com/dbfiles/get_image.php?id=10123&amp;lbl=3DPROJ04_GIF&amp;ds=20061023</a:t>
            </a:r>
            <a:endParaRPr lang="en-US" sz="1000" b="0"/>
          </a:p>
        </p:txBody>
      </p:sp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1095375" y="3087688"/>
            <a:ext cx="641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CA" sz="2400"/>
              <a:t>NO</a:t>
            </a:r>
            <a:endParaRPr lang="en-US" sz="2400"/>
          </a:p>
        </p:txBody>
      </p:sp>
      <p:sp>
        <p:nvSpPr>
          <p:cNvPr id="22535" name="Line 7"/>
          <p:cNvSpPr>
            <a:spLocks noChangeShapeType="1"/>
          </p:cNvSpPr>
          <p:nvPr/>
        </p:nvSpPr>
        <p:spPr bwMode="auto">
          <a:xfrm>
            <a:off x="1187450" y="3573463"/>
            <a:ext cx="10096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CA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CA" dirty="0" smtClean="0"/>
              <a:t>Let’s See Graphics in Action!</a:t>
            </a:r>
            <a:endParaRPr lang="en-US" dirty="0" smtClean="0"/>
          </a:p>
        </p:txBody>
      </p:sp>
      <p:sp>
        <p:nvSpPr>
          <p:cNvPr id="18435" name="Rectangle 7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marL="0" indent="0" algn="ctr" eaLnBrk="1" hangingPunct="1">
              <a:buFontTx/>
              <a:buNone/>
            </a:pPr>
            <a:r>
              <a:rPr lang="en-CA" sz="2400" dirty="0" smtClean="0"/>
              <a:t>“Big Buck Bunny”</a:t>
            </a:r>
          </a:p>
          <a:p>
            <a:pPr marL="0" indent="0" algn="ctr" eaLnBrk="1" hangingPunct="1">
              <a:buFontTx/>
              <a:buNone/>
            </a:pPr>
            <a:r>
              <a:rPr lang="en-CA" sz="2400" dirty="0" smtClean="0"/>
              <a:t>Movie created entirely by free, open source tools</a:t>
            </a:r>
          </a:p>
          <a:p>
            <a:pPr marL="0" indent="0" algn="ctr" eaLnBrk="1" hangingPunct="1">
              <a:buFontTx/>
              <a:buNone/>
            </a:pPr>
            <a:r>
              <a:rPr lang="en-CA" sz="2400" dirty="0" smtClean="0">
                <a:hlinkClick r:id="rId3"/>
              </a:rPr>
              <a:t>http://www.bigbuckbunny.org/</a:t>
            </a:r>
            <a:endParaRPr lang="en-CA" sz="2400" dirty="0" smtClean="0"/>
          </a:p>
          <a:p>
            <a:pPr marL="0" indent="0" algn="ctr" eaLnBrk="1" hangingPunct="1">
              <a:buFontTx/>
              <a:buNone/>
            </a:pPr>
            <a:endParaRPr lang="en-US" sz="2400" dirty="0" smtClean="0"/>
          </a:p>
        </p:txBody>
      </p:sp>
      <p:pic>
        <p:nvPicPr>
          <p:cNvPr id="18436" name="Picture 2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17750" y="3352800"/>
            <a:ext cx="4508500" cy="2532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ASCII Code</a:t>
            </a:r>
            <a:endParaRPr lang="en-CA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 l="60103" r="21678" b="66617"/>
          <a:stretch>
            <a:fillRect/>
          </a:stretch>
        </p:blipFill>
        <p:spPr bwMode="auto">
          <a:xfrm>
            <a:off x="2774496" y="1447800"/>
            <a:ext cx="3595008" cy="4495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ASCII Code</a:t>
            </a:r>
            <a:endParaRPr lang="en-CA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66813" y="1371600"/>
            <a:ext cx="6810375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Text Compression</a:t>
            </a:r>
            <a:endParaRPr lang="en-CA" dirty="0"/>
          </a:p>
        </p:txBody>
      </p:sp>
      <p:sp>
        <p:nvSpPr>
          <p:cNvPr id="3" name="TextBox 2"/>
          <p:cNvSpPr txBox="1"/>
          <p:nvPr/>
        </p:nvSpPr>
        <p:spPr>
          <a:xfrm>
            <a:off x="838200" y="1981200"/>
            <a:ext cx="74676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3200" b="1" dirty="0" smtClean="0"/>
              <a:t>The Rain</a:t>
            </a:r>
          </a:p>
          <a:p>
            <a:pPr algn="ctr"/>
            <a:r>
              <a:rPr lang="en-CA" sz="3200" b="1" dirty="0" err="1" smtClean="0"/>
              <a:t>Pitter</a:t>
            </a:r>
            <a:r>
              <a:rPr lang="en-CA" sz="3200" b="1" dirty="0" smtClean="0"/>
              <a:t> patter</a:t>
            </a:r>
          </a:p>
          <a:p>
            <a:pPr algn="ctr"/>
            <a:r>
              <a:rPr lang="en-CA" sz="3200" b="1" dirty="0" err="1" smtClean="0"/>
              <a:t>Pitter</a:t>
            </a:r>
            <a:r>
              <a:rPr lang="en-CA" sz="3200" b="1" dirty="0" smtClean="0"/>
              <a:t> patter</a:t>
            </a:r>
          </a:p>
          <a:p>
            <a:pPr algn="ctr"/>
            <a:r>
              <a:rPr lang="en-CA" sz="3200" b="1" dirty="0" smtClean="0"/>
              <a:t>Listen to the rain</a:t>
            </a:r>
          </a:p>
          <a:p>
            <a:pPr algn="ctr"/>
            <a:r>
              <a:rPr lang="en-CA" sz="3200" b="1" dirty="0" err="1" smtClean="0"/>
              <a:t>Pitter</a:t>
            </a:r>
            <a:r>
              <a:rPr lang="en-CA" sz="3200" b="1" dirty="0" smtClean="0"/>
              <a:t> patter</a:t>
            </a:r>
          </a:p>
          <a:p>
            <a:pPr algn="ctr"/>
            <a:r>
              <a:rPr lang="en-CA" sz="3200" b="1" dirty="0" err="1" smtClean="0"/>
              <a:t>Pitter</a:t>
            </a:r>
            <a:r>
              <a:rPr lang="en-CA" sz="3200" b="1" dirty="0" smtClean="0"/>
              <a:t> patter</a:t>
            </a:r>
          </a:p>
          <a:p>
            <a:pPr algn="ctr"/>
            <a:r>
              <a:rPr lang="en-CA" sz="3200" b="1" dirty="0" smtClean="0"/>
              <a:t>On the window pane</a:t>
            </a:r>
            <a:endParaRPr lang="en-CA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Text Compression</a:t>
            </a:r>
            <a:endParaRPr lang="en-CA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 l="19797" t="33300" r="50254" b="38274"/>
          <a:stretch>
            <a:fillRect/>
          </a:stretch>
        </p:blipFill>
        <p:spPr bwMode="auto">
          <a:xfrm>
            <a:off x="2324100" y="2095500"/>
            <a:ext cx="44958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Text Compression</a:t>
            </a:r>
            <a:endParaRPr lang="en-CA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 l="25417" t="14667" r="16250" b="6203"/>
          <a:stretch>
            <a:fillRect/>
          </a:stretch>
        </p:blipFill>
        <p:spPr bwMode="auto">
          <a:xfrm>
            <a:off x="1905000" y="1421296"/>
            <a:ext cx="5334000" cy="4522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Text Compression</a:t>
            </a:r>
            <a:endParaRPr lang="en-CA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19288" y="2362200"/>
            <a:ext cx="5305425" cy="2340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Babbage's Difference Engine</a:t>
            </a:r>
            <a:endParaRPr lang="en-CA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 smtClean="0">
                <a:hlinkClick r:id="rId2"/>
              </a:rPr>
              <a:t>http://www.youtube.com/watch?v=0anIyVGeWOI</a:t>
            </a:r>
            <a:endParaRPr lang="en-CA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1049</TotalTime>
  <Words>1095</Words>
  <Application>Microsoft Office PowerPoint</Application>
  <PresentationFormat>On-screen Show (4:3)</PresentationFormat>
  <Paragraphs>165</Paragraphs>
  <Slides>27</Slides>
  <Notes>20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Data Representation</vt:lpstr>
      <vt:lpstr>Bits and Bytes</vt:lpstr>
      <vt:lpstr>ASCII Code</vt:lpstr>
      <vt:lpstr>ASCII Code</vt:lpstr>
      <vt:lpstr>Text Compression</vt:lpstr>
      <vt:lpstr>Text Compression</vt:lpstr>
      <vt:lpstr>Text Compression</vt:lpstr>
      <vt:lpstr>Text Compression</vt:lpstr>
      <vt:lpstr>Babbage's Difference Engine</vt:lpstr>
      <vt:lpstr>Raster/Bitmap Graphics</vt:lpstr>
      <vt:lpstr>Colour by Numbers</vt:lpstr>
      <vt:lpstr>Colour by Numbers</vt:lpstr>
      <vt:lpstr>Slide 13</vt:lpstr>
      <vt:lpstr>Colour by Numbers</vt:lpstr>
      <vt:lpstr>Raster/Bitmap Graphics</vt:lpstr>
      <vt:lpstr>Vector Graphics</vt:lpstr>
      <vt:lpstr>The Difference</vt:lpstr>
      <vt:lpstr>Intro to 3D Graphics</vt:lpstr>
      <vt:lpstr>Mathematical 3D Objects</vt:lpstr>
      <vt:lpstr>Translation</vt:lpstr>
      <vt:lpstr>Rotation</vt:lpstr>
      <vt:lpstr>Scaling</vt:lpstr>
      <vt:lpstr>3D Games Have to Deal With:</vt:lpstr>
      <vt:lpstr>3D Games Have to Deal With:</vt:lpstr>
      <vt:lpstr>3D Games Have to Deal With:</vt:lpstr>
      <vt:lpstr>3D Games Have to Deal With:</vt:lpstr>
      <vt:lpstr>Let’s See Graphics in Action!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Gail</dc:creator>
  <cp:lastModifiedBy>Gail</cp:lastModifiedBy>
  <cp:revision>191</cp:revision>
  <dcterms:created xsi:type="dcterms:W3CDTF">2010-05-09T19:22:45Z</dcterms:created>
  <dcterms:modified xsi:type="dcterms:W3CDTF">2011-05-30T15:28:39Z</dcterms:modified>
</cp:coreProperties>
</file>