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88" r:id="rId4"/>
    <p:sldId id="258" r:id="rId5"/>
    <p:sldId id="289" r:id="rId6"/>
    <p:sldId id="290" r:id="rId7"/>
    <p:sldId id="291" r:id="rId8"/>
    <p:sldId id="260" r:id="rId9"/>
    <p:sldId id="292" r:id="rId10"/>
    <p:sldId id="293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1732" autoAdjust="0"/>
  </p:normalViewPr>
  <p:slideViewPr>
    <p:cSldViewPr>
      <p:cViewPr varScale="1">
        <p:scale>
          <a:sx n="103" d="100"/>
          <a:sy n="103" d="100"/>
        </p:scale>
        <p:origin x="-3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99" d="100"/>
          <a:sy n="99" d="100"/>
        </p:scale>
        <p:origin x="-2382" y="-108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C68C8E-C6ED-4CC3-8A6E-30D6B4DEE4E0}" type="datetimeFigureOut">
              <a:rPr lang="en-US" smtClean="0"/>
              <a:pPr/>
              <a:t>5/18/2011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1B66BB-93A9-46A1-A1DD-07D225ED7A95}" type="slidenum">
              <a:rPr lang="en-CA" smtClean="0"/>
              <a:pPr/>
              <a:t>‹#›</a:t>
            </a:fld>
            <a:endParaRPr lang="en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dirty="0" smtClean="0"/>
              <a:t>CS Unplugged activity:</a:t>
            </a:r>
            <a:r>
              <a:rPr lang="en-US" baseline="0" dirty="0" smtClean="0"/>
              <a:t> </a:t>
            </a:r>
            <a:r>
              <a:rPr lang="en-US" dirty="0" smtClean="0"/>
              <a:t>http://csunplugged.org/binary-numbers</a:t>
            </a:r>
          </a:p>
          <a:p>
            <a:pPr>
              <a:buFontTx/>
              <a:buChar char="-"/>
            </a:pPr>
            <a:r>
              <a:rPr lang="en-US" dirty="0" smtClean="0"/>
              <a:t>In class, I asked you all to bring a set of these cards cut out and ready to go</a:t>
            </a:r>
          </a:p>
          <a:p>
            <a:pPr>
              <a:buFontTx/>
              <a:buChar char="-"/>
            </a:pPr>
            <a:r>
              <a:rPr lang="en-US" dirty="0" smtClean="0"/>
              <a:t>I will</a:t>
            </a:r>
            <a:r>
              <a:rPr lang="en-US" baseline="0" dirty="0" smtClean="0"/>
              <a:t> ask the following questions:</a:t>
            </a:r>
          </a:p>
          <a:p>
            <a:pPr lvl="1">
              <a:buFontTx/>
              <a:buChar char="-"/>
            </a:pPr>
            <a:r>
              <a:rPr lang="en-US" baseline="0" dirty="0" smtClean="0"/>
              <a:t>What do you notice about the number of dots on each card?</a:t>
            </a:r>
          </a:p>
          <a:p>
            <a:pPr lvl="1">
              <a:buFontTx/>
              <a:buChar char="-"/>
            </a:pPr>
            <a:r>
              <a:rPr lang="en-US" baseline="0" dirty="0" smtClean="0"/>
              <a:t>How many dots would the next card have if we added a sixth one of the left?</a:t>
            </a:r>
          </a:p>
          <a:p>
            <a:pPr lvl="1">
              <a:buFontTx/>
              <a:buChar char="-"/>
            </a:pPr>
            <a:r>
              <a:rPr lang="en-US" baseline="0" dirty="0" smtClean="0"/>
              <a:t>You can flip a card over to make its dots not count (but keep them all in the same place).  Flip your cards to show the following number of dots:</a:t>
            </a:r>
          </a:p>
          <a:p>
            <a:pPr lvl="2">
              <a:buFontTx/>
              <a:buChar char="-"/>
            </a:pPr>
            <a:r>
              <a:rPr lang="en-US" baseline="0" dirty="0" smtClean="0"/>
              <a:t>6</a:t>
            </a:r>
          </a:p>
          <a:p>
            <a:pPr lvl="2">
              <a:buFontTx/>
              <a:buChar char="-"/>
            </a:pPr>
            <a:r>
              <a:rPr lang="en-US" baseline="0" dirty="0" smtClean="0"/>
              <a:t>15</a:t>
            </a:r>
          </a:p>
          <a:p>
            <a:pPr lvl="2">
              <a:buFontTx/>
              <a:buChar char="-"/>
            </a:pPr>
            <a:r>
              <a:rPr lang="en-US" baseline="0" dirty="0" smtClean="0"/>
              <a:t>21</a:t>
            </a:r>
          </a:p>
          <a:p>
            <a:pPr lvl="2">
              <a:buFontTx/>
              <a:buChar char="-"/>
            </a:pPr>
            <a:r>
              <a:rPr lang="en-US" baseline="0" dirty="0" smtClean="0"/>
              <a:t>29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baseline="0" dirty="0" smtClean="0"/>
              <a:t>What is the largest number you can represent in binary with these five cards? The smallest?</a:t>
            </a:r>
          </a:p>
          <a:p>
            <a:pPr lvl="1">
              <a:buFontTx/>
              <a:buChar char="-"/>
            </a:pPr>
            <a:r>
              <a:rPr lang="en-US" baseline="0" dirty="0" smtClean="0"/>
              <a:t>Now try counting from zero onward (adding one each time).  Look for a pattern in how the cards flip.</a:t>
            </a:r>
          </a:p>
          <a:p>
            <a:pPr lvl="2">
              <a:buFontTx/>
              <a:buChar char="-"/>
            </a:pPr>
            <a:r>
              <a:rPr lang="en-US" baseline="0" dirty="0" smtClean="0"/>
              <a:t>Can you work out a logical and reliable method of flipping the cards to increase any number by one?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4</a:t>
            </a:fld>
            <a:endParaRPr lang="en-C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baseline="0" dirty="0" smtClean="0"/>
              <a:t>The cards represent binary digits</a:t>
            </a:r>
          </a:p>
          <a:p>
            <a:pPr lvl="1">
              <a:buFontTx/>
              <a:buChar char="-"/>
            </a:pPr>
            <a:r>
              <a:rPr lang="en-US" baseline="0" dirty="0" smtClean="0"/>
              <a:t>When a card is flipped over, we show a zero in that column</a:t>
            </a:r>
          </a:p>
          <a:p>
            <a:pPr lvl="1">
              <a:buFontTx/>
              <a:buChar char="-"/>
            </a:pPr>
            <a:r>
              <a:rPr lang="en-US" baseline="0" dirty="0" smtClean="0"/>
              <a:t>When it is flipped up, we show a one</a:t>
            </a:r>
          </a:p>
          <a:p>
            <a:pPr lvl="0">
              <a:buFontTx/>
              <a:buChar char="-"/>
            </a:pPr>
            <a:r>
              <a:rPr lang="en-US" baseline="0" dirty="0" smtClean="0"/>
              <a:t>What does the binary number 10010 represent?</a:t>
            </a:r>
          </a:p>
          <a:p>
            <a:pPr lvl="0">
              <a:buFontTx/>
              <a:buChar char="-"/>
            </a:pPr>
            <a:r>
              <a:rPr lang="en-US" baseline="0" dirty="0" smtClean="0"/>
              <a:t>How would you represent 17 in binary? What about 30?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5</a:t>
            </a:fld>
            <a:endParaRPr lang="en-CA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6</a:t>
            </a:fld>
            <a:endParaRPr lang="en-CA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dirty="0" smtClean="0"/>
              <a:t>Notice how confusing it</a:t>
            </a:r>
            <a:r>
              <a:rPr lang="en-US" baseline="0" dirty="0" smtClean="0"/>
              <a:t> could get if we didn’t know whether 10001011 was decimal (perhaps seen more clearly as 10,001,011) or binary.  </a:t>
            </a:r>
          </a:p>
          <a:p>
            <a:pPr>
              <a:buFontTx/>
              <a:buChar char="-"/>
            </a:pPr>
            <a:r>
              <a:rPr lang="en-US" baseline="0" dirty="0" smtClean="0"/>
              <a:t>It’s very important to specify whether you are writing a number as decimal or binary.</a:t>
            </a:r>
          </a:p>
          <a:p>
            <a:pPr lvl="1">
              <a:buFontTx/>
              <a:buChar char="-"/>
            </a:pPr>
            <a:r>
              <a:rPr lang="en-US" baseline="0" dirty="0" smtClean="0"/>
              <a:t>I will be sure to always specify on tests etc.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7</a:t>
            </a:fld>
            <a:endParaRPr lang="en-CA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- Different ways of representing 1 and 0 from</a:t>
            </a:r>
            <a:r>
              <a:rPr lang="en-US" baseline="0" dirty="0" smtClean="0"/>
              <a:t> CS Unplugged binary activity “What’s it all about”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8</a:t>
            </a:fld>
            <a:endParaRPr lang="en-C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02BF84-2296-4EB9-8F39-5F0D702A26A8}" type="datetimeFigureOut">
              <a:rPr lang="en-US" smtClean="0"/>
              <a:pPr/>
              <a:t>5/18/2011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62200" y="6553200"/>
            <a:ext cx="4419600" cy="228600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FF5199E-C71A-4303-8409-9165F634A309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02BF84-2296-4EB9-8F39-5F0D702A26A8}" type="datetimeFigureOut">
              <a:rPr lang="en-US" smtClean="0"/>
              <a:pPr/>
              <a:t>5/18/2011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62200" y="6553200"/>
            <a:ext cx="4419600" cy="228600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FF5199E-C71A-4303-8409-9165F634A309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02BF84-2296-4EB9-8F39-5F0D702A26A8}" type="datetimeFigureOut">
              <a:rPr lang="en-US" smtClean="0"/>
              <a:pPr/>
              <a:t>5/18/2011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62200" y="6553200"/>
            <a:ext cx="4419600" cy="228600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FF5199E-C71A-4303-8409-9165F634A309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02BF84-2296-4EB9-8F39-5F0D702A26A8}" type="datetimeFigureOut">
              <a:rPr lang="en-US" smtClean="0"/>
              <a:pPr/>
              <a:t>5/18/2011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62200" y="6553200"/>
            <a:ext cx="4419600" cy="228600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FF5199E-C71A-4303-8409-9165F634A309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02BF84-2296-4EB9-8F39-5F0D702A26A8}" type="datetimeFigureOut">
              <a:rPr lang="en-US" smtClean="0"/>
              <a:pPr/>
              <a:t>5/18/2011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62200" y="6553200"/>
            <a:ext cx="4419600" cy="228600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FF5199E-C71A-4303-8409-9165F634A309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02BF84-2296-4EB9-8F39-5F0D702A26A8}" type="datetimeFigureOut">
              <a:rPr lang="en-US" smtClean="0"/>
              <a:pPr/>
              <a:t>5/18/2011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362200" y="6553200"/>
            <a:ext cx="4419600" cy="228600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FF5199E-C71A-4303-8409-9165F634A309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02BF84-2296-4EB9-8F39-5F0D702A26A8}" type="datetimeFigureOut">
              <a:rPr lang="en-US" smtClean="0"/>
              <a:pPr/>
              <a:t>5/18/2011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362200" y="6553200"/>
            <a:ext cx="4419600" cy="228600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FF5199E-C71A-4303-8409-9165F634A309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CA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02BF84-2296-4EB9-8F39-5F0D702A26A8}" type="datetimeFigureOut">
              <a:rPr lang="en-US" smtClean="0"/>
              <a:pPr/>
              <a:t>5/18/2011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362200" y="6553200"/>
            <a:ext cx="4419600" cy="228600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FF5199E-C71A-4303-8409-9165F634A309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02BF84-2296-4EB9-8F39-5F0D702A26A8}" type="datetimeFigureOut">
              <a:rPr lang="en-US" smtClean="0"/>
              <a:pPr/>
              <a:t>5/18/2011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362200" y="6553200"/>
            <a:ext cx="4419600" cy="228600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FF5199E-C71A-4303-8409-9165F634A309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02BF84-2296-4EB9-8F39-5F0D702A26A8}" type="datetimeFigureOut">
              <a:rPr lang="en-US" smtClean="0"/>
              <a:pPr/>
              <a:t>5/18/2011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362200" y="6553200"/>
            <a:ext cx="4419600" cy="228600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FF5199E-C71A-4303-8409-9165F634A309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02BF84-2296-4EB9-8F39-5F0D702A26A8}" type="datetimeFigureOut">
              <a:rPr lang="en-US" smtClean="0"/>
              <a:pPr/>
              <a:t>5/18/2011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362200" y="6553200"/>
            <a:ext cx="4419600" cy="228600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FF5199E-C71A-4303-8409-9165F634A309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lidesGraphics.pn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0366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8" name="TextBox 7"/>
          <p:cNvSpPr txBox="1"/>
          <p:nvPr userDrawn="1"/>
        </p:nvSpPr>
        <p:spPr>
          <a:xfrm>
            <a:off x="2019378" y="6553200"/>
            <a:ext cx="51052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bg1">
                    <a:lumMod val="75000"/>
                  </a:schemeClr>
                </a:solidFill>
              </a:rPr>
              <a:t>COMP</a:t>
            </a:r>
            <a:r>
              <a:rPr lang="en-US" sz="1400" baseline="0" dirty="0" smtClean="0">
                <a:solidFill>
                  <a:schemeClr val="bg1">
                    <a:lumMod val="75000"/>
                  </a:schemeClr>
                </a:solidFill>
              </a:rPr>
              <a:t> 1001: Introduction to Computers for Arts and Social Sciences</a:t>
            </a:r>
            <a:endParaRPr lang="en-CA" sz="1400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iYb5w8L2NSc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qdFmSlFojIw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Binary Numbers</a:t>
            </a:r>
            <a:endParaRPr lang="en-C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Wednesday, May </a:t>
            </a:r>
            <a:r>
              <a:rPr lang="en-US" dirty="0" smtClean="0"/>
              <a:t>18, 2011</a:t>
            </a:r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How high can you count on your fingers?</a:t>
            </a:r>
            <a:endParaRPr lang="en-CA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CA" dirty="0" smtClean="0">
                <a:hlinkClick r:id="rId2"/>
              </a:rPr>
              <a:t>http://www.youtube.com/watch?v=iYb5w8L2NSc</a:t>
            </a:r>
            <a:endParaRPr lang="en-CA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Admin Stuff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dirty="0" smtClean="0"/>
              <a:t>Use </a:t>
            </a:r>
            <a:r>
              <a:rPr lang="en-US" dirty="0" smtClean="0"/>
              <a:t>forums to ask questions (email ok too</a:t>
            </a:r>
            <a:r>
              <a:rPr lang="en-US" dirty="0" smtClean="0"/>
              <a:t>)</a:t>
            </a:r>
          </a:p>
          <a:p>
            <a:pPr algn="ctr"/>
            <a:r>
              <a:rPr lang="en-US" dirty="0" smtClean="0"/>
              <a:t>Should we change Andrew W’s office hours to Thursday?</a:t>
            </a:r>
          </a:p>
          <a:p>
            <a:pPr algn="ctr"/>
            <a:r>
              <a:rPr lang="en-US" dirty="0" smtClean="0"/>
              <a:t>Assignment 1 due Sunday night</a:t>
            </a:r>
          </a:p>
          <a:p>
            <a:pPr algn="ctr"/>
            <a:r>
              <a:rPr lang="en-US" dirty="0" smtClean="0"/>
              <a:t>Assignment 2 due Monday May 30</a:t>
            </a:r>
          </a:p>
          <a:p>
            <a:pPr algn="ctr"/>
            <a:r>
              <a:rPr lang="en-US" dirty="0" smtClean="0"/>
              <a:t>Monday is a holiday! :D</a:t>
            </a:r>
          </a:p>
          <a:p>
            <a:pPr algn="ctr"/>
            <a:r>
              <a:rPr lang="en-US" dirty="0" smtClean="0"/>
              <a:t>Guest speaker and quiz next week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Note Taker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The </a:t>
            </a:r>
            <a:r>
              <a:rPr lang="en-US" dirty="0" smtClean="0"/>
              <a:t>Paul </a:t>
            </a:r>
            <a:r>
              <a:rPr lang="en-US" dirty="0" err="1" smtClean="0"/>
              <a:t>Menton</a:t>
            </a:r>
            <a:r>
              <a:rPr lang="en-US" dirty="0" smtClean="0"/>
              <a:t> Centre for Students with Disabilities is looking for a Volunteer </a:t>
            </a:r>
            <a:r>
              <a:rPr lang="en-US" dirty="0" err="1" smtClean="0"/>
              <a:t>Notetaker</a:t>
            </a:r>
            <a:r>
              <a:rPr lang="en-US" dirty="0" smtClean="0"/>
              <a:t> for this class. The criteria for being a Volunteer </a:t>
            </a:r>
            <a:r>
              <a:rPr lang="en-US" dirty="0" err="1" smtClean="0"/>
              <a:t>Notetaker</a:t>
            </a:r>
            <a:r>
              <a:rPr lang="en-US" dirty="0" smtClean="0"/>
              <a:t> include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Attending </a:t>
            </a:r>
            <a:r>
              <a:rPr lang="en-US" dirty="0" smtClean="0"/>
              <a:t>all assigned </a:t>
            </a:r>
            <a:r>
              <a:rPr lang="en-US" dirty="0" smtClean="0"/>
              <a:t>classes</a:t>
            </a:r>
          </a:p>
          <a:p>
            <a:pPr lvl="1"/>
            <a:r>
              <a:rPr lang="en-US" dirty="0" smtClean="0"/>
              <a:t>Taking </a:t>
            </a:r>
            <a:r>
              <a:rPr lang="en-US" dirty="0" smtClean="0"/>
              <a:t>complete and legible </a:t>
            </a:r>
            <a:r>
              <a:rPr lang="en-US" dirty="0" smtClean="0"/>
              <a:t>notes</a:t>
            </a:r>
          </a:p>
          <a:p>
            <a:pPr lvl="1"/>
            <a:r>
              <a:rPr lang="en-US" dirty="0" smtClean="0"/>
              <a:t>Typing </a:t>
            </a:r>
            <a:r>
              <a:rPr lang="en-US" dirty="0" smtClean="0"/>
              <a:t>up lecture notes and submitting them electronically within 48-hours after each Class (math &amp; other formula heavy notes can be scanned at the </a:t>
            </a:r>
            <a:r>
              <a:rPr lang="en-US" dirty="0" err="1" smtClean="0"/>
              <a:t>Notetaking</a:t>
            </a:r>
            <a:r>
              <a:rPr lang="en-US" dirty="0" smtClean="0"/>
              <a:t> Office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Maintaining </a:t>
            </a:r>
            <a:r>
              <a:rPr lang="en-US" dirty="0" smtClean="0"/>
              <a:t>confidentiality</a:t>
            </a:r>
            <a:endParaRPr lang="en-CA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Binary Numbers</a:t>
            </a:r>
            <a:endParaRPr lang="en-CA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09800" y="2505075"/>
            <a:ext cx="4724400" cy="130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1899890" y="4648200"/>
            <a:ext cx="53442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CA" sz="2400" b="1" dirty="0" smtClean="0"/>
              <a:t>http://csunplugged.org/binary-numbers</a:t>
            </a:r>
            <a:endParaRPr lang="en-CA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Binary Numbers</a:t>
            </a:r>
            <a:endParaRPr lang="en-CA" dirty="0"/>
          </a:p>
        </p:txBody>
      </p:sp>
      <p:sp>
        <p:nvSpPr>
          <p:cNvPr id="4" name="Rectangle 3"/>
          <p:cNvSpPr/>
          <p:nvPr/>
        </p:nvSpPr>
        <p:spPr>
          <a:xfrm>
            <a:off x="1899890" y="4648200"/>
            <a:ext cx="53442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CA" sz="2400" b="1" dirty="0" smtClean="0"/>
              <a:t>http://csunplugged.org/binary-numbers</a:t>
            </a:r>
            <a:endParaRPr lang="en-CA" sz="2400" b="1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1200" y="2286000"/>
            <a:ext cx="5191125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Decimal Equivalent</a:t>
            </a:r>
            <a:endParaRPr lang="en-CA" dirty="0"/>
          </a:p>
        </p:txBody>
      </p:sp>
      <p:sp>
        <p:nvSpPr>
          <p:cNvPr id="4" name="TextBox 3"/>
          <p:cNvSpPr txBox="1"/>
          <p:nvPr/>
        </p:nvSpPr>
        <p:spPr>
          <a:xfrm>
            <a:off x="1551302" y="1676400"/>
            <a:ext cx="60413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Decimal = The Numbers We Usually Work With</a:t>
            </a:r>
            <a:endParaRPr lang="en-CA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1914830" y="2209800"/>
            <a:ext cx="53143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1’s column, 10’s column, 100’s column, …</a:t>
            </a:r>
            <a:endParaRPr lang="en-CA" sz="2400" dirty="0"/>
          </a:p>
        </p:txBody>
      </p:sp>
      <p:sp>
        <p:nvSpPr>
          <p:cNvPr id="6" name="Rectangle 5"/>
          <p:cNvSpPr/>
          <p:nvPr/>
        </p:nvSpPr>
        <p:spPr>
          <a:xfrm>
            <a:off x="1981200" y="4168676"/>
            <a:ext cx="246894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462,365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181600" y="3711476"/>
            <a:ext cx="1475084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(5 * 1) +</a:t>
            </a:r>
          </a:p>
          <a:p>
            <a:r>
              <a:rPr lang="en-US" dirty="0" smtClean="0"/>
              <a:t>(6 * 10) +</a:t>
            </a:r>
          </a:p>
          <a:p>
            <a:r>
              <a:rPr lang="en-US" dirty="0" smtClean="0"/>
              <a:t>(3 * 100) +</a:t>
            </a:r>
          </a:p>
          <a:p>
            <a:r>
              <a:rPr lang="en-US" dirty="0" smtClean="0"/>
              <a:t>(2 * 1,000) +</a:t>
            </a:r>
          </a:p>
          <a:p>
            <a:r>
              <a:rPr lang="en-US" dirty="0" smtClean="0"/>
              <a:t>(6 * 10,000) +</a:t>
            </a:r>
          </a:p>
          <a:p>
            <a:r>
              <a:rPr lang="en-US" dirty="0" smtClean="0"/>
              <a:t>(4 * 100,000)</a:t>
            </a:r>
          </a:p>
          <a:p>
            <a:r>
              <a:rPr lang="en-US" dirty="0" smtClean="0"/>
              <a:t>-----------------</a:t>
            </a:r>
          </a:p>
          <a:p>
            <a:r>
              <a:rPr lang="en-US" dirty="0" smtClean="0"/>
              <a:t>462,365</a:t>
            </a:r>
            <a:endParaRPr lang="en-CA" dirty="0"/>
          </a:p>
        </p:txBody>
      </p:sp>
      <p:sp>
        <p:nvSpPr>
          <p:cNvPr id="9" name="TextBox 8"/>
          <p:cNvSpPr txBox="1"/>
          <p:nvPr/>
        </p:nvSpPr>
        <p:spPr>
          <a:xfrm>
            <a:off x="3040175" y="2586335"/>
            <a:ext cx="30636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10 digits available (0-9)</a:t>
            </a:r>
            <a:endParaRPr lang="en-CA" sz="2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Decimal Equivalent</a:t>
            </a:r>
            <a:endParaRPr lang="en-CA" dirty="0"/>
          </a:p>
        </p:txBody>
      </p:sp>
      <p:sp>
        <p:nvSpPr>
          <p:cNvPr id="4" name="TextBox 3"/>
          <p:cNvSpPr txBox="1"/>
          <p:nvPr/>
        </p:nvSpPr>
        <p:spPr>
          <a:xfrm>
            <a:off x="1157487" y="1676400"/>
            <a:ext cx="68290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Binary = A New Way to Represent the Same Numbers</a:t>
            </a:r>
            <a:endParaRPr lang="en-CA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1491093" y="2209800"/>
            <a:ext cx="61618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1’s column, 2’s column, 4’s column, 8’s column…</a:t>
            </a:r>
            <a:endParaRPr lang="en-CA" sz="2400" dirty="0"/>
          </a:p>
        </p:txBody>
      </p:sp>
      <p:sp>
        <p:nvSpPr>
          <p:cNvPr id="6" name="Rectangle 5"/>
          <p:cNvSpPr/>
          <p:nvPr/>
        </p:nvSpPr>
        <p:spPr>
          <a:xfrm>
            <a:off x="1676400" y="3919478"/>
            <a:ext cx="299312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10001011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21888" y="3386078"/>
            <a:ext cx="1101584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(1 * 1) +</a:t>
            </a:r>
          </a:p>
          <a:p>
            <a:r>
              <a:rPr lang="en-US" dirty="0" smtClean="0"/>
              <a:t>(1 * 2) +</a:t>
            </a:r>
          </a:p>
          <a:p>
            <a:r>
              <a:rPr lang="en-US" dirty="0" smtClean="0"/>
              <a:t>(0 * 4) +</a:t>
            </a:r>
          </a:p>
          <a:p>
            <a:r>
              <a:rPr lang="en-US" dirty="0" smtClean="0"/>
              <a:t>(1 * 8) +</a:t>
            </a:r>
          </a:p>
          <a:p>
            <a:r>
              <a:rPr lang="en-US" dirty="0" smtClean="0"/>
              <a:t>(0 * 16) +</a:t>
            </a:r>
          </a:p>
          <a:p>
            <a:r>
              <a:rPr lang="en-US" dirty="0" smtClean="0"/>
              <a:t>(0 * 32) +</a:t>
            </a:r>
          </a:p>
          <a:p>
            <a:r>
              <a:rPr lang="en-US" dirty="0" smtClean="0"/>
              <a:t>(0 * 64) +</a:t>
            </a:r>
          </a:p>
          <a:p>
            <a:r>
              <a:rPr lang="en-US" dirty="0" smtClean="0"/>
              <a:t>(1 * 128)</a:t>
            </a:r>
          </a:p>
          <a:p>
            <a:r>
              <a:rPr lang="en-US" dirty="0" smtClean="0"/>
              <a:t>-------------</a:t>
            </a:r>
          </a:p>
          <a:p>
            <a:r>
              <a:rPr lang="en-US" dirty="0" smtClean="0"/>
              <a:t>139</a:t>
            </a:r>
            <a:endParaRPr lang="en-CA" dirty="0"/>
          </a:p>
        </p:txBody>
      </p:sp>
      <p:sp>
        <p:nvSpPr>
          <p:cNvPr id="8" name="TextBox 7"/>
          <p:cNvSpPr txBox="1"/>
          <p:nvPr/>
        </p:nvSpPr>
        <p:spPr>
          <a:xfrm>
            <a:off x="3117921" y="2586335"/>
            <a:ext cx="29081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2 digits available (0-1)</a:t>
            </a:r>
            <a:endParaRPr lang="en-CA" sz="2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0" y="1328737"/>
            <a:ext cx="1771650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76800" y="1366837"/>
            <a:ext cx="19431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71663" y="2809875"/>
            <a:ext cx="5400675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09800" y="4343400"/>
            <a:ext cx="4724400" cy="126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Binary Numbers in 60 Seconds</a:t>
            </a:r>
            <a:endParaRPr lang="en-CA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CA" dirty="0" smtClean="0">
                <a:hlinkClick r:id="rId2"/>
              </a:rPr>
              <a:t>http://www.youtube.com/watch?v=qdFmSlFojIw</a:t>
            </a:r>
            <a:endParaRPr lang="en-CA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1083</TotalTime>
  <Words>585</Words>
  <Application>Microsoft Office PowerPoint</Application>
  <PresentationFormat>On-screen Show (4:3)</PresentationFormat>
  <Paragraphs>78</Paragraphs>
  <Slides>10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Binary Numbers</vt:lpstr>
      <vt:lpstr>Admin Stuff</vt:lpstr>
      <vt:lpstr>Note Taker</vt:lpstr>
      <vt:lpstr>Binary Numbers</vt:lpstr>
      <vt:lpstr>Binary Numbers</vt:lpstr>
      <vt:lpstr>The Decimal Equivalent</vt:lpstr>
      <vt:lpstr>The Decimal Equivalent</vt:lpstr>
      <vt:lpstr>Slide 8</vt:lpstr>
      <vt:lpstr>Binary Numbers in 60 Seconds</vt:lpstr>
      <vt:lpstr>How high can you count on your fingers?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Gail</dc:creator>
  <cp:lastModifiedBy>Gail</cp:lastModifiedBy>
  <cp:revision>189</cp:revision>
  <dcterms:created xsi:type="dcterms:W3CDTF">2010-05-09T19:22:45Z</dcterms:created>
  <dcterms:modified xsi:type="dcterms:W3CDTF">2011-05-18T19:11:44Z</dcterms:modified>
</cp:coreProperties>
</file>